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6" d="100"/>
          <a:sy n="66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3-viaoeste\VOT-Ouvidoria$\2%20-%20RELAT&#211;RIOS\Relat&#243;rios%20Semestrais\VO\Relat&#243;rios%20Semestrais%20-%20Artesp-%20V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3-viaoeste\VOT-Ouvidoria$\2%20-%20RELAT&#211;RIOS\Relat&#243;rios%20Semestrais\VO\Relat&#243;rios%20Semestrais%20-%20Artesp-%20V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Manifestações Concluídas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954461942257213"/>
          <c:y val="0.22666375036453776"/>
          <c:w val="0.53140485564304463"/>
          <c:h val="0.66745953630796151"/>
        </c:manualLayout>
      </c:layout>
      <c:pie3DChart>
        <c:varyColors val="1"/>
        <c:ser>
          <c:idx val="0"/>
          <c:order val="0"/>
          <c:tx>
            <c:strRef>
              <c:f>'2º Sem 2020'!$C$5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>
                <c:manualLayout>
                  <c:x val="-3.9830161854768155E-2"/>
                  <c:y val="-4.73199183435403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27088801399825E-3"/>
                  <c:y val="-9.05584718576844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195975503062143E-2"/>
                  <c:y val="-2.43383639545056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'2º Sem 2020'!$B$6:$B$11</c:f>
              <c:strCache>
                <c:ptCount val="6"/>
                <c:pt idx="0">
                  <c:v>Denúncia</c:v>
                </c:pt>
                <c:pt idx="1">
                  <c:v>Elogio</c:v>
                </c:pt>
                <c:pt idx="2">
                  <c:v>Outros</c:v>
                </c:pt>
                <c:pt idx="3">
                  <c:v>Reclamação</c:v>
                </c:pt>
                <c:pt idx="4">
                  <c:v>Solicitação de Informação</c:v>
                </c:pt>
                <c:pt idx="5">
                  <c:v>Sugestão</c:v>
                </c:pt>
              </c:strCache>
            </c:strRef>
          </c:cat>
          <c:val>
            <c:numRef>
              <c:f>'2º Sem 2020'!$C$6:$C$11</c:f>
              <c:numCache>
                <c:formatCode>General</c:formatCode>
                <c:ptCount val="6"/>
                <c:pt idx="0">
                  <c:v>8</c:v>
                </c:pt>
                <c:pt idx="1">
                  <c:v>9</c:v>
                </c:pt>
                <c:pt idx="2">
                  <c:v>0</c:v>
                </c:pt>
                <c:pt idx="3">
                  <c:v>692</c:v>
                </c:pt>
                <c:pt idx="4">
                  <c:v>2581</c:v>
                </c:pt>
                <c:pt idx="5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4.6605205599300092E-2"/>
          <c:y val="0.80286854768153981"/>
          <c:w val="0.90617257217847769"/>
          <c:h val="0.17245698454359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b="1">
                <a:solidFill>
                  <a:sysClr val="windowText" lastClr="000000"/>
                </a:solidFill>
              </a:rPr>
              <a:t>Formas de Contato</a:t>
            </a:r>
          </a:p>
        </c:rich>
      </c:tx>
      <c:layout>
        <c:manualLayout>
          <c:xMode val="edge"/>
          <c:yMode val="edge"/>
          <c:x val="0.33944444444444444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'2º Sem 2020'!$J$21:$J$24</c:f>
              <c:strCache>
                <c:ptCount val="4"/>
                <c:pt idx="0">
                  <c:v>Presencial</c:v>
                </c:pt>
                <c:pt idx="1">
                  <c:v>Telefone</c:v>
                </c:pt>
                <c:pt idx="2">
                  <c:v>E-mail</c:v>
                </c:pt>
                <c:pt idx="3">
                  <c:v>Correspondência</c:v>
                </c:pt>
              </c:strCache>
            </c:strRef>
          </c:cat>
          <c:val>
            <c:numRef>
              <c:f>'2º Sem 2020'!$K$21:$K$24</c:f>
              <c:numCache>
                <c:formatCode>General</c:formatCode>
                <c:ptCount val="4"/>
                <c:pt idx="0">
                  <c:v>42</c:v>
                </c:pt>
                <c:pt idx="1">
                  <c:v>1636</c:v>
                </c:pt>
                <c:pt idx="2">
                  <c:v>1635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861632528"/>
        <c:axId val="-861623280"/>
      </c:barChart>
      <c:catAx>
        <c:axId val="-86163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861623280"/>
        <c:crosses val="autoZero"/>
        <c:auto val="1"/>
        <c:lblAlgn val="ctr"/>
        <c:lblOffset val="100"/>
        <c:noMultiLvlLbl val="0"/>
      </c:catAx>
      <c:valAx>
        <c:axId val="-861623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86163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85000"/>
      </a:schemeClr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83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52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684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22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47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97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90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63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1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84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06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3D85-5187-4541-9E9A-963F76D43644}" type="datetimeFigureOut">
              <a:rPr lang="pt-BR" smtClean="0"/>
              <a:t>11/03/2021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E688E-5B0D-4B45-AB71-582CD5F4AB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703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7019365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245658" y="1940021"/>
            <a:ext cx="73734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 smtClean="0">
                <a:solidFill>
                  <a:schemeClr val="bg1"/>
                </a:solidFill>
              </a:rPr>
              <a:t>CCR ViaOeste</a:t>
            </a:r>
            <a:endParaRPr lang="pt-BR" sz="9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08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746500" y="204834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Manifestações Concluídas - </a:t>
            </a:r>
            <a:r>
              <a:rPr lang="pt-BR" b="1" dirty="0" smtClean="0"/>
              <a:t>2º </a:t>
            </a:r>
            <a:r>
              <a:rPr lang="pt-BR" b="1" dirty="0" smtClean="0"/>
              <a:t>Semestre 2020</a:t>
            </a:r>
            <a:endParaRPr lang="pt-BR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96640"/>
              </p:ext>
            </p:extLst>
          </p:nvPr>
        </p:nvGraphicFramePr>
        <p:xfrm>
          <a:off x="4745264" y="1240452"/>
          <a:ext cx="2527300" cy="1657350"/>
        </p:xfrm>
        <a:graphic>
          <a:graphicData uri="http://schemas.openxmlformats.org/drawingml/2006/table">
            <a:tbl>
              <a:tblPr/>
              <a:tblGrid>
                <a:gridCol w="1893097"/>
                <a:gridCol w="634203"/>
              </a:tblGrid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Manifestação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Denúncia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Elogio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Reclamação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Solicitação de Informação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186200"/>
              </p:ext>
            </p:extLst>
          </p:nvPr>
        </p:nvGraphicFramePr>
        <p:xfrm>
          <a:off x="3543829" y="3564088"/>
          <a:ext cx="5244042" cy="301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654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5850" y="187325"/>
            <a:ext cx="2400300" cy="498475"/>
          </a:xfrm>
        </p:spPr>
        <p:txBody>
          <a:bodyPr>
            <a:normAutofit/>
          </a:bodyPr>
          <a:lstStyle/>
          <a:p>
            <a:r>
              <a:rPr lang="pt-BR" sz="1800" b="1" dirty="0" smtClean="0">
                <a:latin typeface="+mn-lt"/>
              </a:rPr>
              <a:t>Tipo de Manifestação</a:t>
            </a:r>
            <a:endParaRPr lang="pt-BR" sz="1800" b="1" dirty="0">
              <a:latin typeface="+mn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406644"/>
              </p:ext>
            </p:extLst>
          </p:nvPr>
        </p:nvGraphicFramePr>
        <p:xfrm>
          <a:off x="2997200" y="1105013"/>
          <a:ext cx="6197600" cy="1941195"/>
        </p:xfrm>
        <a:graphic>
          <a:graphicData uri="http://schemas.openxmlformats.org/drawingml/2006/table">
            <a:tbl>
              <a:tblPr/>
              <a:tblGrid>
                <a:gridCol w="1894504"/>
                <a:gridCol w="634675"/>
                <a:gridCol w="609288"/>
                <a:gridCol w="678790"/>
                <a:gridCol w="1055914"/>
                <a:gridCol w="715141"/>
                <a:gridCol w="609288"/>
              </a:tblGrid>
              <a:tr h="4667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Manifestação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Telefone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 (contato eletrônico)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Correspondência (ofício, fax, carta, formulário)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Denúncia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Elogio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Reclamação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Solicitação de Informação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Sugestão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15"/>
              </p:ext>
            </p:extLst>
          </p:nvPr>
        </p:nvGraphicFramePr>
        <p:xfrm>
          <a:off x="3795183" y="3717094"/>
          <a:ext cx="4601633" cy="275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69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895850" y="187325"/>
            <a:ext cx="2400300" cy="498475"/>
          </a:xfrm>
        </p:spPr>
        <p:txBody>
          <a:bodyPr>
            <a:normAutofit fontScale="90000"/>
          </a:bodyPr>
          <a:lstStyle/>
          <a:p>
            <a:r>
              <a:rPr lang="pt-BR" sz="1800" b="1" dirty="0" smtClean="0">
                <a:latin typeface="+mn-lt"/>
              </a:rPr>
              <a:t>Manifestação/tema Geral</a:t>
            </a:r>
            <a:endParaRPr lang="pt-BR" sz="1800" b="1" dirty="0">
              <a:latin typeface="+mn-l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89208"/>
              </p:ext>
            </p:extLst>
          </p:nvPr>
        </p:nvGraphicFramePr>
        <p:xfrm>
          <a:off x="2237614" y="1553482"/>
          <a:ext cx="7716771" cy="4351338"/>
        </p:xfrm>
        <a:graphic>
          <a:graphicData uri="http://schemas.openxmlformats.org/drawingml/2006/table">
            <a:tbl>
              <a:tblPr/>
              <a:tblGrid>
                <a:gridCol w="3070780"/>
                <a:gridCol w="663713"/>
                <a:gridCol w="663713"/>
                <a:gridCol w="663713"/>
                <a:gridCol w="663713"/>
                <a:gridCol w="663713"/>
                <a:gridCol w="663713"/>
                <a:gridCol w="663713"/>
              </a:tblGrid>
              <a:tr h="32133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Tema Geral</a:t>
                      </a:r>
                    </a:p>
                  </a:txBody>
                  <a:tcPr marL="8877" marR="8877" marT="8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Denúncia</a:t>
                      </a: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Elogio</a:t>
                      </a: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</a:t>
                      </a: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Reclamação</a:t>
                      </a: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Informação</a:t>
                      </a: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Sugestão</a:t>
                      </a: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877" marR="8877" marT="8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Acesso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Atendimento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8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Competência de outro órgão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Comunicação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93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Conduta do Servidor/ funcionário/ estagiário/ gestor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8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Danos Materiais e/ou Pessoais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Descumprimento de ordem judicial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865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Fiscalização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5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de produtos/ materiais / insumos</a:t>
                      </a:r>
                    </a:p>
                  </a:txBody>
                  <a:tcPr marL="8877" marR="8877" marT="8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Infraestrutura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80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Irregularidades (projetos, obras, contratos, licitações)</a:t>
                      </a:r>
                    </a:p>
                  </a:txBody>
                  <a:tcPr marL="8877" marR="8877" marT="88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3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Legislação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3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Patrimônio público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3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Políticas públicas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06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Posicionamentos técnicos (parecer/laudo/relatório/certidão)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3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Procedimentos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Taxas/Pagamentos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41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877" marR="8877" marT="88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2581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77" marR="8877" marT="8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76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313</Words>
  <Application>Microsoft Office PowerPoint</Application>
  <PresentationFormat>Widescreen</PresentationFormat>
  <Paragraphs>241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Tipo de Manifestação</vt:lpstr>
      <vt:lpstr>Manifestação/tema Geral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Caroline Carvalho</dc:creator>
  <cp:lastModifiedBy>Lucas Fernando de Souza</cp:lastModifiedBy>
  <cp:revision>40</cp:revision>
  <dcterms:created xsi:type="dcterms:W3CDTF">2018-07-17T12:24:58Z</dcterms:created>
  <dcterms:modified xsi:type="dcterms:W3CDTF">2021-03-11T18:15:42Z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45910b6-60c5-46ad-bb86-335627448cd2_Enabled">
    <vt:lpwstr>True</vt:lpwstr>
  </property>
  <property fmtid="{D5CDD505-2E9C-101B-9397-08002B2CF9AE}" pid="3" name="MSIP_Label_b45910b6-60c5-46ad-bb86-335627448cd2_SiteId">
    <vt:lpwstr>d233d58a-9973-43a7-af69-6763630548a0</vt:lpwstr>
  </property>
  <property fmtid="{D5CDD505-2E9C-101B-9397-08002B2CF9AE}" pid="4" name="MSIP_Label_b45910b6-60c5-46ad-bb86-335627448cd2_Owner">
    <vt:lpwstr>aip@grupoccr.com.br</vt:lpwstr>
  </property>
  <property fmtid="{D5CDD505-2E9C-101B-9397-08002B2CF9AE}" pid="5" name="MSIP_Label_b45910b6-60c5-46ad-bb86-335627448cd2_SetDate">
    <vt:lpwstr>2020-01-29T22:48:12.6527805Z</vt:lpwstr>
  </property>
  <property fmtid="{D5CDD505-2E9C-101B-9397-08002B2CF9AE}" pid="6" name="MSIP_Label_b45910b6-60c5-46ad-bb86-335627448cd2_Name">
    <vt:lpwstr>INTERNA</vt:lpwstr>
  </property>
  <property fmtid="{D5CDD505-2E9C-101B-9397-08002B2CF9AE}" pid="7" name="MSIP_Label_b45910b6-60c5-46ad-bb86-335627448cd2_Application">
    <vt:lpwstr>Microsoft Azure Information Protection</vt:lpwstr>
  </property>
  <property fmtid="{D5CDD505-2E9C-101B-9397-08002B2CF9AE}" pid="8" name="MSIP_Label_b45910b6-60c5-46ad-bb86-335627448cd2_ActionId">
    <vt:lpwstr>da5bc058-bf5e-4d04-b914-502a06e82668</vt:lpwstr>
  </property>
  <property fmtid="{D5CDD505-2E9C-101B-9397-08002B2CF9AE}" pid="9" name="MSIP_Label_b45910b6-60c5-46ad-bb86-335627448cd2_Extended_MSFT_Method">
    <vt:lpwstr>Automatic</vt:lpwstr>
  </property>
  <property fmtid="{D5CDD505-2E9C-101B-9397-08002B2CF9AE}" pid="10" name="Sensitivity">
    <vt:lpwstr>INTERNA</vt:lpwstr>
  </property>
</Properties>
</file>